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56" r:id="rId5"/>
  </p:sldIdLst>
  <p:sldSz cx="13716000" cy="23890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>
        <p:scale>
          <a:sx n="40" d="100"/>
          <a:sy n="40" d="100"/>
        </p:scale>
        <p:origin x="32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909824"/>
            <a:ext cx="11658600" cy="831736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12547933"/>
            <a:ext cx="10287000" cy="5767954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FF7-C451-C84E-8B16-E9547E953470}" type="datetimeFigureOut">
              <a:rPr lang="en-CO" smtClean="0"/>
              <a:t>10/05/2021</a:t>
            </a:fld>
            <a:endParaRPr lang="en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7058-14FE-824A-B26E-484CAE440A51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817300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FF7-C451-C84E-8B16-E9547E953470}" type="datetimeFigureOut">
              <a:rPr lang="en-CO" smtClean="0"/>
              <a:t>10/05/2021</a:t>
            </a:fld>
            <a:endParaRPr lang="en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7058-14FE-824A-B26E-484CAE440A51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331939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1271937"/>
            <a:ext cx="2957513" cy="2024591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1271937"/>
            <a:ext cx="8701088" cy="2024591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FF7-C451-C84E-8B16-E9547E953470}" type="datetimeFigureOut">
              <a:rPr lang="en-CO" smtClean="0"/>
              <a:t>10/05/2021</a:t>
            </a:fld>
            <a:endParaRPr lang="en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7058-14FE-824A-B26E-484CAE440A51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1145591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FF7-C451-C84E-8B16-E9547E953470}" type="datetimeFigureOut">
              <a:rPr lang="en-CO" smtClean="0"/>
              <a:t>10/05/2021</a:t>
            </a:fld>
            <a:endParaRPr lang="en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7058-14FE-824A-B26E-484CAE440A51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541768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5955989"/>
            <a:ext cx="11830050" cy="9937694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5987697"/>
            <a:ext cx="11830050" cy="5225999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FF7-C451-C84E-8B16-E9547E953470}" type="datetimeFigureOut">
              <a:rPr lang="en-CO" smtClean="0"/>
              <a:t>10/05/2021</a:t>
            </a:fld>
            <a:endParaRPr lang="en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7058-14FE-824A-B26E-484CAE440A51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2463117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6359683"/>
            <a:ext cx="5829300" cy="151581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6359683"/>
            <a:ext cx="5829300" cy="151581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FF7-C451-C84E-8B16-E9547E953470}" type="datetimeFigureOut">
              <a:rPr lang="en-CO" smtClean="0"/>
              <a:t>10/05/2021</a:t>
            </a:fld>
            <a:endParaRPr lang="en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7058-14FE-824A-B26E-484CAE440A51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2095308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271942"/>
            <a:ext cx="11830050" cy="46176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5856440"/>
            <a:ext cx="5802510" cy="287015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8726592"/>
            <a:ext cx="5802510" cy="128355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5856440"/>
            <a:ext cx="5831087" cy="287015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8726592"/>
            <a:ext cx="5831087" cy="128355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FF7-C451-C84E-8B16-E9547E953470}" type="datetimeFigureOut">
              <a:rPr lang="en-CO" smtClean="0"/>
              <a:t>10/05/2021</a:t>
            </a:fld>
            <a:endParaRPr lang="en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7058-14FE-824A-B26E-484CAE440A51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3376287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FF7-C451-C84E-8B16-E9547E953470}" type="datetimeFigureOut">
              <a:rPr lang="en-CO" smtClean="0"/>
              <a:t>10/05/2021</a:t>
            </a:fld>
            <a:endParaRPr lang="en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7058-14FE-824A-B26E-484CAE440A51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188383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FF7-C451-C84E-8B16-E9547E953470}" type="datetimeFigureOut">
              <a:rPr lang="en-CO" smtClean="0"/>
              <a:t>10/05/2021</a:t>
            </a:fld>
            <a:endParaRPr lang="en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7058-14FE-824A-B26E-484CAE440A51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2289163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592686"/>
            <a:ext cx="4423767" cy="557440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3439764"/>
            <a:ext cx="6943725" cy="16977589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167086"/>
            <a:ext cx="4423767" cy="13277914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FF7-C451-C84E-8B16-E9547E953470}" type="datetimeFigureOut">
              <a:rPr lang="en-CO" smtClean="0"/>
              <a:t>10/05/2021</a:t>
            </a:fld>
            <a:endParaRPr lang="en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7058-14FE-824A-B26E-484CAE440A51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4238012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592686"/>
            <a:ext cx="4423767" cy="557440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3439764"/>
            <a:ext cx="6943725" cy="16977589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167086"/>
            <a:ext cx="4423767" cy="13277914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FF7-C451-C84E-8B16-E9547E953470}" type="datetimeFigureOut">
              <a:rPr lang="en-CO" smtClean="0"/>
              <a:t>10/05/2021</a:t>
            </a:fld>
            <a:endParaRPr lang="en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7058-14FE-824A-B26E-484CAE440A51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256014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271942"/>
            <a:ext cx="11830050" cy="4617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6359683"/>
            <a:ext cx="11830050" cy="15158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22142763"/>
            <a:ext cx="3086100" cy="12719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0DFF7-C451-C84E-8B16-E9547E953470}" type="datetimeFigureOut">
              <a:rPr lang="en-CO" smtClean="0"/>
              <a:t>10/05/2021</a:t>
            </a:fld>
            <a:endParaRPr lang="en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22142763"/>
            <a:ext cx="4629150" cy="12719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22142763"/>
            <a:ext cx="3086100" cy="12719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77058-14FE-824A-B26E-484CAE440A51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1515505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3251B92D-65DC-804C-B706-3F7E5BEB3D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0512"/>
            <a:ext cx="13716000" cy="24180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FAC79B-1D76-C14A-81A5-5DF1120D9F65}"/>
              </a:ext>
            </a:extLst>
          </p:cNvPr>
          <p:cNvSpPr txBox="1"/>
          <p:nvPr/>
        </p:nvSpPr>
        <p:spPr>
          <a:xfrm>
            <a:off x="1479706" y="1157389"/>
            <a:ext cx="40096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Add district or school logo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243168-D1B7-B342-9808-AB6933D70310}"/>
              </a:ext>
            </a:extLst>
          </p:cNvPr>
          <p:cNvSpPr txBox="1"/>
          <p:nvPr/>
        </p:nvSpPr>
        <p:spPr>
          <a:xfrm>
            <a:off x="6858000" y="21419458"/>
            <a:ext cx="1781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Add contact here</a:t>
            </a:r>
          </a:p>
        </p:txBody>
      </p:sp>
    </p:spTree>
    <p:extLst>
      <p:ext uri="{BB962C8B-B14F-4D97-AF65-F5344CB8AC3E}">
        <p14:creationId xmlns:p14="http://schemas.microsoft.com/office/powerpoint/2010/main" val="837434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sset_x0020_Category xmlns="c92f4de8-2a6a-43d1-9ab8-afe6171eff2f">
      <Value>Email Template</Value>
    </Asset_x0020_Category>
    <Language xmlns="c92f4de8-2a6a-43d1-9ab8-afe6171eff2f">English</Language>
    <Auto_Populate xmlns="c92f4de8-2a6a-43d1-9ab8-afe6171eff2f">Yes</Auto_Populate>
    <Asset_x0020_Status xmlns="c92f4de8-2a6a-43d1-9ab8-afe6171eff2f">Submitted</Asset_x0020_Status>
    <_ip_UnifiedCompliancePolicyUIAction xmlns="http://schemas.microsoft.com/sharepoint/v3" xsi:nil="true"/>
    <Asset_x0020_Type xmlns="c92f4de8-2a6a-43d1-9ab8-afe6171eff2f">
      <Value>Client Facing</Value>
    </Asset_x0020_Type>
    <Asset_Searchable xmlns="c92f4de8-2a6a-43d1-9ab8-afe6171eff2f">Yes</Asset_Searchable>
    <_Flow_SignoffStatus xmlns="c92f4de8-2a6a-43d1-9ab8-afe6171eff2f" xsi:nil="true"/>
    <Custom_x0020_Tag xmlns="c92f4de8-2a6a-43d1-9ab8-afe6171eff2f" xsi:nil="true"/>
    <Post_x0020_to_x0020_a_x0020_Sales_x0020_Play_x003f_ xmlns="c92f4de8-2a6a-43d1-9ab8-afe6171eff2f">No</Post_x0020_to_x0020_a_x0020_Sales_x0020_Play_x003f_>
    <Market_x0020_Segmentation xmlns="f59e6ae9-2da1-4d8d-8b39-1c17dd499de3">
      <Value>K-12</Value>
    </Market_x0020_Segmentation>
    <GEO xmlns="f59e6ae9-2da1-4d8d-8b39-1c17dd499de3">
      <Value>North America</Value>
    </GEO>
    <Sales_x0020_Stage xmlns="f59e6ae9-2da1-4d8d-8b39-1c17dd499de3">
      <Value>Business Development</Value>
      <Value>Suspect Qualifications</Value>
    </Sales_x0020_Stage>
    <_ip_UnifiedCompliancePolicyProperties xmlns="http://schemas.microsoft.com/sharepoint/v3" xsi:nil="true"/>
    <Post_x0020_to_x0020_Product_x0020_Page_x003f_ xmlns="c92f4de8-2a6a-43d1-9ab8-afe6171eff2f">Yes</Post_x0020_to_x0020_Product_x0020_Page_x003f_>
    <Solution xmlns="f59e6ae9-2da1-4d8d-8b39-1c17dd499de3">
      <Value>Community Engagement</Value>
    </Solution>
    <If_x0020_yes_x002c__x0020_which_x0020_Sales_x0020_Play_x003f_ xmlns="c92f4de8-2a6a-43d1-9ab8-afe6171eff2f" xsi:nil="true"/>
    <Asset_Achived xmlns="c92f4de8-2a6a-43d1-9ab8-afe6171eff2f">No</Asset_Achived>
    <Submitted_x0020_By xmlns="c92f4de8-2a6a-43d1-9ab8-afe6171eff2f">
      <UserInfo>
        <DisplayName>Hope Warner</DisplayName>
        <AccountId>1747</AccountId>
        <AccountType/>
      </UserInfo>
    </Submitted_x0020_By>
    <TaxCatchAll xmlns="7ef69cfd-9698-43e3-97ab-af74293abc64"/>
    <Product_x0020_Sub-Category_x0020_or_x0020_Group xmlns="f59e6ae9-2da1-4d8d-8b39-1c17dd499de3">
      <Value>Blackboard Reach</Value>
    </Product_x0020_Sub-Category_x0020_or_x0020_Group>
    <Submit_x0020_For_x0020_Approval xmlns="c92f4de8-2a6a-43d1-9ab8-afe6171eff2f">No, I'm still working on this (note: your asset will not be submitted until Yes is selected)</Submit_x0020_For_x0020_Approval>
    <HowandWhentoUse xmlns="027ee680-054a-4fb5-9f8b-fdb4013b84de" xsi:nil="true"/>
    <Buyer_x0027_s_x0020_Journey xmlns="c92f4de8-2a6a-43d1-9ab8-afe6171eff2f"/>
    <Messaging_x0020_Pillars xmlns="c92f4de8-2a6a-43d1-9ab8-afe6171eff2f"/>
    <Challenges xmlns="c92f4de8-2a6a-43d1-9ab8-afe6171eff2f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E40104A75F3348BC6E96AA4E120927" ma:contentTypeVersion="64" ma:contentTypeDescription="Create a new document." ma:contentTypeScope="" ma:versionID="eb2418c3c21a56adab426fd598dc79f0">
  <xsd:schema xmlns:xsd="http://www.w3.org/2001/XMLSchema" xmlns:xs="http://www.w3.org/2001/XMLSchema" xmlns:p="http://schemas.microsoft.com/office/2006/metadata/properties" xmlns:ns1="c92f4de8-2a6a-43d1-9ab8-afe6171eff2f" xmlns:ns2="http://schemas.microsoft.com/sharepoint/v3" xmlns:ns3="f59e6ae9-2da1-4d8d-8b39-1c17dd499de3" xmlns:ns4="7ef69cfd-9698-43e3-97ab-af74293abc64" xmlns:ns5="027ee680-054a-4fb5-9f8b-fdb4013b84de" targetNamespace="http://schemas.microsoft.com/office/2006/metadata/properties" ma:root="true" ma:fieldsID="faa1de8b1b17d20f2a02966d1e7134d3" ns1:_="" ns2:_="" ns3:_="" ns4:_="" ns5:_="">
    <xsd:import namespace="c92f4de8-2a6a-43d1-9ab8-afe6171eff2f"/>
    <xsd:import namespace="http://schemas.microsoft.com/sharepoint/v3"/>
    <xsd:import namespace="f59e6ae9-2da1-4d8d-8b39-1c17dd499de3"/>
    <xsd:import namespace="7ef69cfd-9698-43e3-97ab-af74293abc64"/>
    <xsd:import namespace="027ee680-054a-4fb5-9f8b-fdb4013b84de"/>
    <xsd:element name="properties">
      <xsd:complexType>
        <xsd:sequence>
          <xsd:element name="documentManagement">
            <xsd:complexType>
              <xsd:all>
                <xsd:element ref="ns1:Asset_x0020_Category" minOccurs="0"/>
                <xsd:element ref="ns1:Asset_x0020_Type" minOccurs="0"/>
                <xsd:element ref="ns3:Sales_x0020_Stage" minOccurs="0"/>
                <xsd:element ref="ns3:Market_x0020_Segmentation" minOccurs="0"/>
                <xsd:element ref="ns3:Solution" minOccurs="0"/>
                <xsd:element ref="ns1:Messaging_x0020_Pillars" minOccurs="0"/>
                <xsd:element ref="ns1:Challenges" minOccurs="0"/>
                <xsd:element ref="ns3:GEO" minOccurs="0"/>
                <xsd:element ref="ns1:MediaServiceMetadata" minOccurs="0"/>
                <xsd:element ref="ns1:MediaServiceFastMetadata" minOccurs="0"/>
                <xsd:element ref="ns4:TaxCatchAll" minOccurs="0"/>
                <xsd:element ref="ns1:MediaServiceAutoTags" minOccurs="0"/>
                <xsd:element ref="ns1:MediaServiceOCR" minOccurs="0"/>
                <xsd:element ref="ns3:Product_x0020_Sub-Category_x0020_or_x0020_Group" minOccurs="0"/>
                <xsd:element ref="ns1:Auto_Populate" minOccurs="0"/>
                <xsd:element ref="ns1:Asset_Searchable" minOccurs="0"/>
                <xsd:element ref="ns1:Asset_Achived" minOccurs="0"/>
                <xsd:element ref="ns1:MediaServiceDateTaken" minOccurs="0"/>
                <xsd:element ref="ns1:MediaServiceEventHashCode" minOccurs="0"/>
                <xsd:element ref="ns1:MediaServiceGenerationTime" minOccurs="0"/>
                <xsd:element ref="ns1:Language"/>
                <xsd:element ref="ns1:Custom_x0020_Tag" minOccurs="0"/>
                <xsd:element ref="ns1:Asset_x0020_Status"/>
                <xsd:element ref="ns1:Submit_x0020_For_x0020_Approval" minOccurs="0"/>
                <xsd:element ref="ns3:SharedWithUsers" minOccurs="0"/>
                <xsd:element ref="ns3:SharedWithDetails" minOccurs="0"/>
                <xsd:element ref="ns1:Submitted_x0020_By" minOccurs="0"/>
                <xsd:element ref="ns1:Buyer_x0027_s_x0020_Journey" minOccurs="0"/>
                <xsd:element ref="ns1:Post_x0020_to_x0020_Product_x0020_Page_x003f_" minOccurs="0"/>
                <xsd:element ref="ns1:Post_x0020_to_x0020_a_x0020_Sales_x0020_Play_x003f_" minOccurs="0"/>
                <xsd:element ref="ns1:If_x0020_yes_x002c__x0020_which_x0020_Sales_x0020_Play_x003f_" minOccurs="0"/>
                <xsd:element ref="ns1:MediaServiceAutoKeyPoints" minOccurs="0"/>
                <xsd:element ref="ns1:MediaServiceKeyPoints" minOccurs="0"/>
                <xsd:element ref="ns2:_ip_UnifiedCompliancePolicyProperties" minOccurs="0"/>
                <xsd:element ref="ns2:_ip_UnifiedCompliancePolicyUIAction" minOccurs="0"/>
                <xsd:element ref="ns1:_Flow_SignoffStatus" minOccurs="0"/>
                <xsd:element ref="ns5:HowandWhentoUs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2f4de8-2a6a-43d1-9ab8-afe6171eff2f" elementFormDefault="qualified">
    <xsd:import namespace="http://schemas.microsoft.com/office/2006/documentManagement/types"/>
    <xsd:import namespace="http://schemas.microsoft.com/office/infopath/2007/PartnerControls"/>
    <xsd:element name="Asset_x0020_Category" ma:index="0" nillable="true" ma:displayName="Asset Category" ma:format="Dropdown" ma:internalName="Asset_x0020_Category" ma:requiredMultiChoice="tru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Best Practice"/>
                        <xsd:enumeration value="Blog"/>
                        <xsd:enumeration value="Branding"/>
                        <xsd:enumeration value="Brochure"/>
                        <xsd:enumeration value="Sales Deck"/>
                        <xsd:enumeration value="Sales Recording"/>
                        <xsd:enumeration value="Link"/>
                        <xsd:enumeration value="Case Study"/>
                        <xsd:enumeration value="Competitive Info"/>
                        <xsd:enumeration value="Demo"/>
                        <xsd:enumeration value="Email Template"/>
                        <xsd:enumeration value="FAQ"/>
                        <xsd:enumeration value="Datasheet"/>
                        <xsd:enumeration value="Client Collateral"/>
                        <xsd:enumeration value="Internal Resource"/>
                        <xsd:enumeration value="Landing Page"/>
                        <xsd:enumeration value="Portfolio Messaging"/>
                        <xsd:enumeration value="Pricing Guide"/>
                        <xsd:enumeration value="Power Hour"/>
                        <xsd:enumeration value="Proof Point"/>
                        <xsd:enumeration value="Proposal Template"/>
                        <xsd:enumeration value="Research"/>
                        <xsd:enumeration value="RFP Template"/>
                        <xsd:enumeration value="Roadmap"/>
                        <xsd:enumeration value="Sales Deck"/>
                        <xsd:enumeration value="SOW Template"/>
                        <xsd:enumeration value="Targeting Tool"/>
                        <xsd:enumeration value="Technical Asset"/>
                        <xsd:enumeration value="Video"/>
                        <xsd:enumeration value="Inside Sales"/>
                        <xsd:enumeration value="Campaign"/>
                        <xsd:enumeration value="Other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Asset_x0020_Type" ma:index="3" nillable="true" ma:displayName="Asset Type" ma:internalName="Asset_x0020_Type" ma:requiredMultiChoice="tru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Client Facing"/>
                        <xsd:enumeration value="Internal, EE only"/>
                        <xsd:enumeration value="Internal including Partners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Messaging_x0020_Pillars" ma:index="7" nillable="true" ma:displayName="Messaging Pillars" ma:internalName="Messaging_x0020_Pillars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Connected Experience"/>
                        <xsd:enumeration value="Data-Drive Insights"/>
                        <xsd:enumeration value="Flexible Solutions"/>
                        <xsd:enumeration value="Learner Engagement"/>
                        <xsd:enumeration value="Academic Effectiveness"/>
                        <xsd:enumeration value="Education Insight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Challenges" ma:index="8" nillable="true" ma:displayName="Challenges" ma:internalName="Challenges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Inclusivity &amp; Accessibility"/>
                        <xsd:enumeration value="Educational Integrity"/>
                        <xsd:enumeration value="Educator Empowerment"/>
                        <xsd:enumeration value="Institutional Effectiveness"/>
                        <xsd:enumeration value="Student Retention"/>
                        <xsd:enumeration value="Student Success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9" nillable="true" ma:displayName="MediaServiceAutoTags" ma:internalName="MediaServiceAutoTags" ma:readOnly="true">
      <xsd:simpleType>
        <xsd:restriction base="dms:Text"/>
      </xsd:simpleType>
    </xsd:element>
    <xsd:element name="MediaServiceOCR" ma:index="2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Auto_Populate" ma:index="22" nillable="true" ma:displayName="Auto_Populate" ma:default="Yes" ma:format="Dropdown" ma:internalName="Auto_Populate">
      <xsd:simpleType>
        <xsd:restriction base="dms:Choice">
          <xsd:enumeration value="Yes"/>
          <xsd:enumeration value="No"/>
        </xsd:restriction>
      </xsd:simpleType>
    </xsd:element>
    <xsd:element name="Asset_Searchable" ma:index="23" nillable="true" ma:displayName="Asset_Searchable" ma:default="Yes" ma:format="Dropdown" ma:internalName="Asset_Searchable">
      <xsd:simpleType>
        <xsd:restriction base="dms:Choice">
          <xsd:enumeration value="Yes"/>
          <xsd:enumeration value="No"/>
        </xsd:restriction>
      </xsd:simpleType>
    </xsd:element>
    <xsd:element name="Asset_Achived" ma:index="24" nillable="true" ma:displayName="Asset_Achived" ma:default="No" ma:format="Dropdown" ma:internalName="Asset_Achived">
      <xsd:simpleType>
        <xsd:restriction base="dms:Choice">
          <xsd:enumeration value="Yes"/>
          <xsd:enumeration value="No"/>
        </xsd:restriction>
      </xsd:simpleType>
    </xsd:element>
    <xsd:element name="MediaServiceDateTaken" ma:index="25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2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7" nillable="true" ma:displayName="MediaServiceGenerationTime" ma:hidden="true" ma:internalName="MediaServiceGenerationTime" ma:readOnly="true">
      <xsd:simpleType>
        <xsd:restriction base="dms:Text"/>
      </xsd:simpleType>
    </xsd:element>
    <xsd:element name="Language" ma:index="28" ma:displayName="Language" ma:format="Dropdown" ma:internalName="Language">
      <xsd:simpleType>
        <xsd:restriction base="dms:Choice">
          <xsd:enumeration value="English"/>
          <xsd:enumeration value="Spanish"/>
          <xsd:enumeration value="French"/>
          <xsd:enumeration value="German"/>
          <xsd:enumeration value="Korean"/>
          <xsd:enumeration value="Portuguese"/>
          <xsd:enumeration value="Arabic"/>
          <xsd:enumeration value="Turkish"/>
          <xsd:enumeration value="Dutch"/>
          <xsd:enumeration value="Italian"/>
        </xsd:restriction>
      </xsd:simpleType>
    </xsd:element>
    <xsd:element name="Custom_x0020_Tag" ma:index="29" nillable="true" ma:displayName="Custom Tag" ma:internalName="Custom_x0020_Tag">
      <xsd:simpleType>
        <xsd:restriction base="dms:Text">
          <xsd:maxLength value="255"/>
        </xsd:restriction>
      </xsd:simpleType>
    </xsd:element>
    <xsd:element name="Asset_x0020_Status" ma:index="30" ma:displayName="Asset Status" ma:default="draft" ma:format="Dropdown" ma:internalName="Asset_x0020_Status" ma:readOnly="false">
      <xsd:simpleType>
        <xsd:restriction base="dms:Choice">
          <xsd:enumeration value="draft"/>
          <xsd:enumeration value="published"/>
          <xsd:enumeration value="returned"/>
        </xsd:restriction>
      </xsd:simpleType>
    </xsd:element>
    <xsd:element name="Submit_x0020_For_x0020_Approval" ma:index="32" nillable="true" ma:displayName="Submit For Approval" ma:default="No" ma:format="Dropdown" ma:internalName="Submit_x0020_For_x0020_Approval">
      <xsd:simpleType>
        <xsd:restriction base="dms:Choice">
          <xsd:enumeration value="No"/>
          <xsd:enumeration value="Yes"/>
        </xsd:restriction>
      </xsd:simpleType>
    </xsd:element>
    <xsd:element name="Submitted_x0020_By" ma:index="36" nillable="true" ma:displayName="Submitted By" ma:list="UserInfo" ma:SharePointGroup="0" ma:internalName="Submitted_x0020_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uyer_x0027_s_x0020_Journey" ma:index="37" nillable="true" ma:displayName="Buyer's Journey" ma:internalName="Buyer_x0027_s_x0020_Journe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wareness"/>
                    <xsd:enumeration value="Consideration"/>
                    <xsd:enumeration value="Decision"/>
                  </xsd:restriction>
                </xsd:simpleType>
              </xsd:element>
            </xsd:sequence>
          </xsd:extension>
        </xsd:complexContent>
      </xsd:complexType>
    </xsd:element>
    <xsd:element name="Post_x0020_to_x0020_Product_x0020_Page_x003f_" ma:index="38" nillable="true" ma:displayName="Post to Product Page?" ma:default="Yes" ma:format="Dropdown" ma:internalName="Post_x0020_to_x0020_Product_x0020_Page_x003f_">
      <xsd:simpleType>
        <xsd:restriction base="dms:Choice">
          <xsd:enumeration value="Yes"/>
          <xsd:enumeration value="No"/>
        </xsd:restriction>
      </xsd:simpleType>
    </xsd:element>
    <xsd:element name="Post_x0020_to_x0020_a_x0020_Sales_x0020_Play_x003f_" ma:index="39" nillable="true" ma:displayName="Post to a Sales Play?" ma:default="No" ma:format="Dropdown" ma:internalName="Post_x0020_to_x0020_a_x0020_Sales_x0020_Play_x003f_">
      <xsd:simpleType>
        <xsd:restriction base="dms:Choice">
          <xsd:enumeration value="Yes"/>
          <xsd:enumeration value="No"/>
        </xsd:restriction>
      </xsd:simpleType>
    </xsd:element>
    <xsd:element name="If_x0020_yes_x002c__x0020_which_x0020_Sales_x0020_Play_x003f_" ma:index="40" nillable="true" ma:displayName="If yes, which Sales Play?" ma:internalName="If_x0020_yes_x002c__x0020_which_x0020_Sales_x0020_Play_x003f_">
      <xsd:simpleType>
        <xsd:restriction base="dms:Text">
          <xsd:maxLength value="255"/>
        </xsd:restriction>
      </xsd:simpleType>
    </xsd:element>
    <xsd:element name="MediaServiceAutoKeyPoints" ma:index="4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45" nillable="true" ma:displayName="Sign-off status" ma:internalName="Sign_x002d_off_x0020_statu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4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4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9e6ae9-2da1-4d8d-8b39-1c17dd499de3" elementFormDefault="qualified">
    <xsd:import namespace="http://schemas.microsoft.com/office/2006/documentManagement/types"/>
    <xsd:import namespace="http://schemas.microsoft.com/office/infopath/2007/PartnerControls"/>
    <xsd:element name="Sales_x0020_Stage" ma:index="4" nillable="true" ma:displayName="Sales Stage" ma:internalName="Sales_x0020_Stage" ma:requiredMultiChoice="tru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Business Development"/>
                        <xsd:enumeration value="Suspect Qualifications"/>
                        <xsd:enumeration value="Sponsor Qualification"/>
                        <xsd:enumeration value="Power Sponsor"/>
                        <xsd:enumeration value="Validation"/>
                        <xsd:enumeration value="Decision Due"/>
                        <xsd:enumeration value="Contract Due"/>
                        <xsd:enumeration value="Signature Due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Market_x0020_Segmentation" ma:index="5" nillable="true" ma:displayName="Market Segmentation" ma:internalName="Market_x0020_Segmentation" ma:requiredMultiChoice="tru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Corporate"/>
                        <xsd:enumeration value="Government"/>
                        <xsd:enumeration value="Higher Education"/>
                        <xsd:enumeration value="K-12"/>
                        <xsd:enumeration value="Cross Market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Solution" ma:index="6" nillable="true" ma:displayName="Solution" ma:internalName="Solution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ampus Enablement"/>
                    <xsd:enumeration value="Community Engagement"/>
                    <xsd:enumeration value="Consulting"/>
                    <xsd:enumeration value="Teaching and Learning"/>
                    <xsd:enumeration value="Student Services"/>
                    <xsd:enumeration value="Cross Solution"/>
                  </xsd:restriction>
                </xsd:simpleType>
              </xsd:element>
            </xsd:sequence>
          </xsd:extension>
        </xsd:complexContent>
      </xsd:complexType>
    </xsd:element>
    <xsd:element name="GEO" ma:index="9" nillable="true" ma:displayName="GEO" ma:internalName="GEO" ma:requiredMultiChoice="tru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APAC"/>
                        <xsd:enumeration value="Europe"/>
                        <xsd:enumeration value="LAC"/>
                        <xsd:enumeration value="North America"/>
                        <xsd:enumeration value="RMEA"/>
                        <xsd:enumeration value="Global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Product_x0020_Sub-Category_x0020_or_x0020_Group" ma:index="21" nillable="true" ma:displayName="Product Sub-Category or Group" ma:internalName="Product_x0020_Sub_x002d_Category_x0020_or_x0020_Group" ma:requiredMultiChoice="tru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Accessibility"/>
                        <xsd:enumeration value="Ally for LMS"/>
                        <xsd:enumeration value="Ally for Web"/>
                        <xsd:enumeration value="Ally for WCM"/>
                        <xsd:enumeration value="Assessment and Accreditation"/>
                        <xsd:enumeration value="Attendance"/>
                        <xsd:enumeration value="Blackboard Classroom"/>
                        <xsd:enumeration value="Bb Data"/>
                        <xsd:enumeration value="Bb Drive"/>
                        <xsd:enumeration value="Blackboard &amp; Instructor Apps"/>
                        <xsd:enumeration value="Campus Enablement Hardware"/>
                        <xsd:enumeration value="Campus Stores"/>
                        <xsd:enumeration value="Cartridge / ePack"/>
                        <xsd:enumeration value="Collaborate"/>
                        <xsd:enumeration value="Connect"/>
                        <xsd:enumeration value="Consulting - Analytics"/>
                        <xsd:enumeration value="Consulting - Educaitonal"/>
                        <xsd:enumeration value="Consulting - Enterprise"/>
                        <xsd:enumeration value="Consulting - Strategic"/>
                        <xsd:enumeration value="Consulting - Technical"/>
                        <xsd:enumeration value="Content Delivery / Publisher"/>
                        <xsd:enumeration value="Credentialing Systems"/>
                        <xsd:enumeration value="Diploma"/>
                        <xsd:enumeration value="EAC"/>
                        <xsd:enumeration value="EesySoft"/>
                        <xsd:enumeration value="eTeacher"/>
                        <xsd:enumeration value="Financial Services"/>
                        <xsd:enumeration value="Genius"/>
                        <xsd:enumeration value="Intelligence - A4L"/>
                        <xsd:enumeration value="Intelligence - SIS Modules"/>
                        <xsd:enumeration value="IT Help Desk"/>
                        <xsd:enumeration value="Kaltura"/>
                        <xsd:enumeration value="Learn MH"/>
                        <xsd:enumeration value="Learn Original"/>
                        <xsd:enumeration value="Learn SaaS"/>
                        <xsd:enumeration value="Learn Software"/>
                        <xsd:enumeration value="Learn Ultra"/>
                        <xsd:enumeration value="Mass Notification"/>
                        <xsd:enumeration value="Mobile Communications App"/>
                        <xsd:enumeration value="Moodlerooms"/>
                        <xsd:enumeration value="Open Content"/>
                        <xsd:enumeration value="Open LMS"/>
                        <xsd:enumeration value="Outcomes"/>
                        <xsd:enumeration value="Point of Sale Systems"/>
                        <xsd:enumeration value="Predict"/>
                        <xsd:enumeration value="Pyramid"/>
                        <xsd:enumeration value="SafeAssign"/>
                        <xsd:enumeration value="SafetyList"/>
                        <xsd:enumeration value="Security"/>
                        <xsd:enumeration value="SmartView"/>
                        <xsd:enumeration value="Social Media Manager"/>
                        <xsd:enumeration value="SS Chatbot"/>
                        <xsd:enumeration value="SS Enrollment"/>
                        <xsd:enumeration value="SS Helpdesk"/>
                        <xsd:enumeration value="SS Marketing"/>
                        <xsd:enumeration value="SS One Stop"/>
                        <xsd:enumeration value="SS Research &amp; Strategy"/>
                        <xsd:enumeration value="SS Retention"/>
                        <xsd:enumeration value="Student Services - Other"/>
                        <xsd:enumeration value="Teacher Communication"/>
                        <xsd:enumeration value="Transaction Systems"/>
                        <xsd:enumeration value="TruCredential Blackboard Edition"/>
                        <xsd:enumeration value="Web Community Manager"/>
                        <xsd:enumeration value="Client Programs - Community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SharedWithUsers" ma:index="3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f69cfd-9698-43e3-97ab-af74293abc64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33c59b2a-658e-494b-a62d-c7641e91aa69}" ma:internalName="TaxCatchAll" ma:showField="CatchAllData" ma:web="f59e6ae9-2da1-4d8d-8b39-1c17dd499d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7ee680-054a-4fb5-9f8b-fdb4013b84de" elementFormDefault="qualified">
    <xsd:import namespace="http://schemas.microsoft.com/office/2006/documentManagement/types"/>
    <xsd:import namespace="http://schemas.microsoft.com/office/infopath/2007/PartnerControls"/>
    <xsd:element name="HowandWhentoUse" ma:index="46" nillable="true" ma:displayName="How and When to Use" ma:format="Dropdown" ma:internalName="HowandWhentoUs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325986-151C-4AF0-B351-9A6EFCBF895F}">
  <ds:schemaRefs>
    <ds:schemaRef ds:uri="http://schemas.microsoft.com/office/2006/metadata/properties"/>
    <ds:schemaRef ds:uri="http://schemas.microsoft.com/office/infopath/2007/PartnerControls"/>
    <ds:schemaRef ds:uri="c92f4de8-2a6a-43d1-9ab8-afe6171eff2f"/>
    <ds:schemaRef ds:uri="http://schemas.microsoft.com/sharepoint/v3"/>
    <ds:schemaRef ds:uri="f59e6ae9-2da1-4d8d-8b39-1c17dd499de3"/>
    <ds:schemaRef ds:uri="7ef69cfd-9698-43e3-97ab-af74293abc64"/>
    <ds:schemaRef ds:uri="027ee680-054a-4fb5-9f8b-fdb4013b84de"/>
  </ds:schemaRefs>
</ds:datastoreItem>
</file>

<file path=customXml/itemProps2.xml><?xml version="1.0" encoding="utf-8"?>
<ds:datastoreItem xmlns:ds="http://schemas.openxmlformats.org/officeDocument/2006/customXml" ds:itemID="{68A5816C-EC6F-4402-9C63-85ACA16F44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DE7DDC-5BEF-4676-9D1C-C478FCBA8E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2f4de8-2a6a-43d1-9ab8-afe6171eff2f"/>
    <ds:schemaRef ds:uri="http://schemas.microsoft.com/sharepoint/v3"/>
    <ds:schemaRef ds:uri="f59e6ae9-2da1-4d8d-8b39-1c17dd499de3"/>
    <ds:schemaRef ds:uri="7ef69cfd-9698-43e3-97ab-af74293abc64"/>
    <ds:schemaRef ds:uri="027ee680-054a-4fb5-9f8b-fdb4013b84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9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Blackboard Reach Parent Flyer Without MCA</dc:title>
  <dc:creator>Sofia Lopez Silva</dc:creator>
  <cp:lastModifiedBy>Hope Warner</cp:lastModifiedBy>
  <cp:revision>7</cp:revision>
  <dcterms:created xsi:type="dcterms:W3CDTF">2021-03-17T00:14:07Z</dcterms:created>
  <dcterms:modified xsi:type="dcterms:W3CDTF">2021-10-05T14:13:55Z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0x01010061E40104A75F3348BC6E96AA4E120927</vt:lpwstr>
  </property>
  <property fmtid="{D5CDD505-2E9C-101B-9397-08002B2CF9AE}" pid="3" name="AssetDescription">
    <vt:lpwstr>This flyer can be given to parents for step-by-step instructions on logging in and finding messages. This editable flyer can be customized with your logo, mobile app icon, and contact information.</vt:lpwstr>
  </property>
  <property fmtid="{D5CDD505-2E9C-101B-9397-08002B2CF9AE}" pid="4" name="RatedBy">
    <vt:lpwstr/>
  </property>
  <property fmtid="{D5CDD505-2E9C-101B-9397-08002B2CF9AE}" pid="5" name="Submit for approval0">
    <vt:lpwstr>Yes! I have selected all my metadata and I'm ready to post my asset</vt:lpwstr>
  </property>
  <property fmtid="{D5CDD505-2E9C-101B-9397-08002B2CF9AE}" pid="6" name="HowandWhenToUse">
    <vt:lpwstr>
Can be used as a tool to help close a Reach deal or during implementation.</vt:lpwstr>
  </property>
  <property fmtid="{D5CDD505-2E9C-101B-9397-08002B2CF9AE}" pid="7" name="LikedBy">
    <vt:lpwstr/>
  </property>
</Properties>
</file>